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9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4" r:id="rId10"/>
    <p:sldId id="272" r:id="rId11"/>
    <p:sldId id="270" r:id="rId12"/>
    <p:sldId id="271" r:id="rId13"/>
    <p:sldId id="273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2FF"/>
    <a:srgbClr val="00F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94694"/>
  </p:normalViewPr>
  <p:slideViewPr>
    <p:cSldViewPr snapToGrid="0" snapToObjects="1">
      <p:cViewPr varScale="1">
        <p:scale>
          <a:sx n="57" d="100"/>
          <a:sy n="57" d="100"/>
        </p:scale>
        <p:origin x="36" y="76"/>
      </p:cViewPr>
      <p:guideLst/>
    </p:cSldViewPr>
  </p:slideViewPr>
  <p:notesTextViewPr>
    <p:cViewPr>
      <p:scale>
        <a:sx n="70" d="100"/>
        <a:sy n="7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BC0E-3D9E-AD47-A71F-225F1F3A3655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56B20-EAE6-AD49-B531-D228C4479B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852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3FE80-F007-0549-B04E-00A7E591F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412476"/>
            <a:ext cx="6685280" cy="1881863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1A7B790-F972-BCB8-6F4A-CA14E6B6B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358782" y="247539"/>
            <a:ext cx="2363414" cy="78658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E51ED99-06D8-08E8-3419-762B0BE603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0316" y="1694325"/>
            <a:ext cx="5265683" cy="459095"/>
          </a:xfrm>
          <a:prstGeom prst="rect">
            <a:avLst/>
          </a:prstGeom>
        </p:spPr>
      </p:pic>
      <p:pic>
        <p:nvPicPr>
          <p:cNvPr id="11" name="图片 10" descr="卡通画&#10;&#10;描述已自动生成">
            <a:extLst>
              <a:ext uri="{FF2B5EF4-FFF2-40B4-BE49-F238E27FC236}">
                <a16:creationId xmlns:a16="http://schemas.microsoft.com/office/drawing/2014/main" id="{9E35002B-EC7A-FF51-E4D8-590DC6FFCF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42512" y="380497"/>
            <a:ext cx="1422619" cy="1710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51AF667-89E6-E14A-9C76-74C28E4E66A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24612" y="6461479"/>
            <a:ext cx="1922736" cy="187515"/>
          </a:xfrm>
          <a:prstGeom prst="rect">
            <a:avLst/>
          </a:prstGeom>
        </p:spPr>
      </p:pic>
      <p:pic>
        <p:nvPicPr>
          <p:cNvPr id="15" name="图片 14" descr="图片包含 图形用户界面&#10;&#10;描述已自动生成">
            <a:extLst>
              <a:ext uri="{FF2B5EF4-FFF2-40B4-BE49-F238E27FC236}">
                <a16:creationId xmlns:a16="http://schemas.microsoft.com/office/drawing/2014/main" id="{AA8CC907-6ED5-A6B4-2DC4-967D4D12705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991690" y="1595438"/>
            <a:ext cx="4921033" cy="406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2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0EF46-D5F3-264B-9C50-F96E90B5C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1183B1-DAD1-A84F-8827-571999DD1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DE549A-BDCA-3A41-8082-15AA423C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10211C-0490-F047-8270-08CF89DE2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AD1EB6-34D9-4B4E-882E-5AAF7EE8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509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BD810C-2B70-AF46-960B-1C516278B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08CE3B-62EF-7B41-959B-1FFB10C08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6938F5-095D-2240-9CAF-9DB95F44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F882B9-BA91-5A4A-AB28-538B73705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A61C61-3E97-664C-9434-B8DDE841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5126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679026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189208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817913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238600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859" y="260687"/>
            <a:ext cx="10693100" cy="1001541"/>
          </a:xfrm>
        </p:spPr>
        <p:txBody>
          <a:bodyPr/>
          <a:lstStyle>
            <a:lvl1pPr algn="l">
              <a:defRPr sz="2667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342900" y="1581151"/>
            <a:ext cx="11506200" cy="48387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2133" b="1">
                <a:solidFill>
                  <a:schemeClr val="bg1"/>
                </a:solidFill>
                <a:latin typeface="+mn-ea"/>
                <a:ea typeface="+mn-ea"/>
              </a:defRPr>
            </a:lvl1pPr>
            <a:lvl2pPr marL="838179" indent="-380990">
              <a:lnSpc>
                <a:spcPct val="120000"/>
              </a:lnSpc>
              <a:buFont typeface="Arial" panose="020B0704020202090204" pitchFamily="34" charset="0"/>
              <a:buChar char="•"/>
              <a:defRPr sz="2133">
                <a:solidFill>
                  <a:schemeClr val="bg1"/>
                </a:solidFill>
                <a:latin typeface="+mn-ea"/>
                <a:ea typeface="+mn-ea"/>
              </a:defRPr>
            </a:lvl2pPr>
            <a:lvl3pPr marL="914377" indent="0">
              <a:lnSpc>
                <a:spcPct val="120000"/>
              </a:lnSpc>
              <a:buNone/>
              <a:defRPr sz="1867">
                <a:latin typeface="+mn-ea"/>
                <a:ea typeface="+mn-ea"/>
              </a:defRPr>
            </a:lvl3pPr>
            <a:lvl4pPr marL="1371566" indent="0">
              <a:buNone/>
              <a:defRPr/>
            </a:lvl4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1"/>
            <a:r>
              <a:rPr lang="zh-CN" altLang="en-US" dirty="0"/>
              <a:t>内容</a:t>
            </a:r>
            <a:endParaRPr lang="en-US" altLang="zh-CN" dirty="0"/>
          </a:p>
        </p:txBody>
      </p:sp>
      <p:sp>
        <p:nvSpPr>
          <p:cNvPr id="5" name="椭圆 4"/>
          <p:cNvSpPr/>
          <p:nvPr userDrawn="1"/>
        </p:nvSpPr>
        <p:spPr>
          <a:xfrm>
            <a:off x="313068" y="586914"/>
            <a:ext cx="336973" cy="336973"/>
          </a:xfrm>
          <a:prstGeom prst="ellipse">
            <a:avLst/>
          </a:prstGeom>
          <a:solidFill>
            <a:srgbClr val="279C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  <p:sp>
        <p:nvSpPr>
          <p:cNvPr id="6" name="椭圆 5"/>
          <p:cNvSpPr/>
          <p:nvPr userDrawn="1"/>
        </p:nvSpPr>
        <p:spPr>
          <a:xfrm>
            <a:off x="252041" y="586025"/>
            <a:ext cx="216848" cy="216848"/>
          </a:xfrm>
          <a:prstGeom prst="ellipse">
            <a:avLst/>
          </a:prstGeom>
          <a:solidFill>
            <a:srgbClr val="FFC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267940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E75CE-1932-724E-80C0-FAEB33FB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326339-EF9D-F445-B1D9-1E67239BB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41A103-E975-7049-A021-7291CD8BE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3A1269-8BA8-D746-98F9-CD6254EC9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176056-4DA2-2E4F-A681-8AB016B2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 descr="图标&#10;&#10;描述已自动生成">
            <a:extLst>
              <a:ext uri="{FF2B5EF4-FFF2-40B4-BE49-F238E27FC236}">
                <a16:creationId xmlns:a16="http://schemas.microsoft.com/office/drawing/2014/main" id="{1110583F-9F3B-706C-B3C8-B065A90EFF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91" y="754856"/>
            <a:ext cx="5461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85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B0E8CF-8957-BA41-93F5-A7432EB02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0FDA73-E3E1-7D4A-93DD-F795B97AB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005A51-588C-FD41-BE26-11B5455C9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9D4BEC-04F2-0545-8673-9CABEEA41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31CA31-82E8-8D47-8E27-FB56D990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0852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C3F3F6-92DC-F048-B129-77967C74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F13D74-A128-F246-A2C3-FA3BD5269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EA059B-890E-A145-B88D-F6B9D1240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81BCB7-9F42-BF4C-BABD-5E56F2E83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76A82C-851D-1B4B-A734-FD05DAF3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5B2885-4F24-D94A-8A97-391BC519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600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019E4E-46B5-3B45-8DA4-D1D34B08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1A9633-FA0D-B44B-A177-A2CBE220A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C6536C-6536-6040-9D60-F6D276B70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3EBC514-62AE-0447-84DF-AB11DB2C4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AF9E8A-0D96-3249-9355-ABF0602D6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1B85C5D-ADC9-0144-BE92-FDC35028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904610-EEE0-3A4C-A141-9856787E3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E5AE534-B270-E94E-ADC3-71B95CD01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2903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6828D-C7FA-6D44-8091-37E869387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66CA88-8A7E-7049-9D5E-9418803FD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0A43C4-786D-1041-B770-CB0B2C795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2B44DB-3556-7F47-A1AF-47FCEB74C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3968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2A8D6D-9947-974A-96CE-1AB8A1A42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1238C9-9B18-C54A-A670-4F1F89DB1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D2E43D-2F7B-8442-BC3E-04F2BD55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1984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0EE50-AA0C-1C4D-89F2-E5E7222C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EC1718-1B85-8C41-9056-80B26F8F1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1A487-E135-3E40-82B2-2AB952CC0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A29C69-81B1-B540-884E-55FB474B0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4EFF6D-063D-2246-B9CE-EF8FABB4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C1A372-1EEA-3E43-8EFF-2D7EE85A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03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9EC9B-407C-504F-BF6B-0D8911518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4DAF8F-1350-2342-BB8B-7FA3B67E62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0B8C0-F262-A143-9821-1B46872BF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5EFAE1-7081-3C48-9A37-AADA14DC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CD4C2C-E379-B54F-86B5-F4B9DB4CB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835633-04C4-EC4A-99B9-C1F5240C2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124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低可信度描述已自动生成">
            <a:extLst>
              <a:ext uri="{FF2B5EF4-FFF2-40B4-BE49-F238E27FC236}">
                <a16:creationId xmlns:a16="http://schemas.microsoft.com/office/drawing/2014/main" id="{8B360BF0-E85A-3123-FE57-428861D555B0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</p:pic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7A6F01-3646-134B-9875-7EDD795E5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8E77E2-C9AC-8547-BD61-8980F6514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BA9883-2DF6-1B4E-9229-BA94F1192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EA61-FD7F-7E42-8996-47F2197A2754}" type="datetimeFigureOut">
              <a:rPr kumimoji="1" lang="zh-CN" altLang="en-US" smtClean="0"/>
              <a:t>2024/8/12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6B74DE-6864-C442-A2D2-9F56667D2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F89B61-871D-C24A-953F-603145740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5192-C2CB-BC47-9292-64A93959DFA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5D15618-98B1-AA4F-90ED-DECD0C962F51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0329908" y="451662"/>
            <a:ext cx="1517440" cy="1460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92E9478-BB68-576A-51E5-0F174F577C0F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rcRect/>
          <a:stretch/>
        </p:blipFill>
        <p:spPr>
          <a:xfrm>
            <a:off x="10023182" y="6215377"/>
            <a:ext cx="1719992" cy="57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9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思源黑体 Normal" panose="020B0400000000000000" pitchFamily="34" charset="-128"/>
          <a:ea typeface="思源黑体 Normal" panose="020B04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CC76EB-C3F7-50E0-0A65-1319D8C14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410" y="2242458"/>
            <a:ext cx="6685280" cy="2051882"/>
          </a:xfrm>
        </p:spPr>
        <p:txBody>
          <a:bodyPr>
            <a:normAutofit/>
          </a:bodyPr>
          <a:lstStyle/>
          <a:p>
            <a:r>
              <a:rPr lang="en-US" altLang="zh-CN" sz="6000" dirty="0">
                <a:solidFill>
                  <a:schemeClr val="bg1"/>
                </a:solidFill>
              </a:rPr>
              <a:t>2024</a:t>
            </a:r>
            <a:r>
              <a:rPr lang="zh-CN" altLang="en-US" sz="6000" dirty="0">
                <a:solidFill>
                  <a:schemeClr val="bg1"/>
                </a:solidFill>
              </a:rPr>
              <a:t>牛客</a:t>
            </a:r>
            <a:r>
              <a:rPr lang="zh-CN" altLang="en-US" dirty="0"/>
              <a:t>暑假</a:t>
            </a:r>
            <a:br>
              <a:rPr lang="en-US" altLang="zh-CN" sz="6000" dirty="0">
                <a:solidFill>
                  <a:schemeClr val="bg1"/>
                </a:solidFill>
                <a:latin typeface="HarmonyOS Sans SC Light" pitchFamily="2" charset="-122"/>
                <a:ea typeface="HarmonyOS Sans SC Light" pitchFamily="2" charset="-122"/>
              </a:rPr>
            </a:br>
            <a:r>
              <a:rPr lang="zh-CN" altLang="en-US" sz="7200" b="1" dirty="0">
                <a:solidFill>
                  <a:schemeClr val="bg1"/>
                </a:solidFill>
              </a:rPr>
              <a:t>多校</a:t>
            </a:r>
            <a:r>
              <a:rPr lang="en-US" altLang="zh-CN" sz="7200" b="1" dirty="0">
                <a:solidFill>
                  <a:schemeClr val="bg1"/>
                </a:solidFill>
              </a:rPr>
              <a:t>——</a:t>
            </a:r>
            <a:r>
              <a:rPr lang="zh-CN" altLang="en-US" sz="7200" b="1" dirty="0">
                <a:solidFill>
                  <a:schemeClr val="bg1"/>
                </a:solidFill>
              </a:rPr>
              <a:t>第八场</a:t>
            </a:r>
            <a:endParaRPr lang="zh-CN" altLang="en-US" dirty="0"/>
          </a:p>
        </p:txBody>
      </p:sp>
      <p:sp>
        <p:nvSpPr>
          <p:cNvPr id="16" name="圆角矩形 32">
            <a:extLst>
              <a:ext uri="{FF2B5EF4-FFF2-40B4-BE49-F238E27FC236}">
                <a16:creationId xmlns:a16="http://schemas.microsoft.com/office/drawing/2014/main" id="{2B62A56C-133E-BF0A-D1EE-C41E6877B0AA}"/>
              </a:ext>
            </a:extLst>
          </p:cNvPr>
          <p:cNvSpPr/>
          <p:nvPr/>
        </p:nvSpPr>
        <p:spPr>
          <a:xfrm>
            <a:off x="1807223" y="4460065"/>
            <a:ext cx="1926578" cy="613460"/>
          </a:xfrm>
          <a:prstGeom prst="roundRect">
            <a:avLst/>
          </a:prstGeom>
          <a:gradFill>
            <a:gsLst>
              <a:gs pos="1000">
                <a:srgbClr val="00FFAB"/>
              </a:gs>
              <a:gs pos="100000">
                <a:srgbClr val="00B2FF"/>
              </a:gs>
            </a:gsLst>
            <a:lin ang="3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solidFill>
                  <a:schemeClr val="bg2">
                    <a:lumMod val="25000"/>
                  </a:schemeClr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邓丝雨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C8E3EC-1FC7-6F35-C413-58E88C031614}"/>
              </a:ext>
            </a:extLst>
          </p:cNvPr>
          <p:cNvSpPr txBox="1"/>
          <p:nvPr/>
        </p:nvSpPr>
        <p:spPr>
          <a:xfrm>
            <a:off x="533399" y="5868182"/>
            <a:ext cx="8915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讲题顺序：</a:t>
            </a:r>
            <a:r>
              <a:rPr lang="en-US" altLang="zh-CN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KAEJI   </a:t>
            </a:r>
            <a:r>
              <a:rPr lang="zh-CN" altLang="en-US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只会五个</a:t>
            </a:r>
            <a:r>
              <a:rPr lang="en-US" altLang="zh-CN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TAT  I</a:t>
            </a:r>
            <a:r>
              <a:rPr lang="zh-CN" altLang="en-US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顺便讲一下偏序集</a:t>
            </a:r>
            <a:r>
              <a:rPr lang="en-US" altLang="zh-CN" sz="2800" dirty="0">
                <a:solidFill>
                  <a:schemeClr val="bg1"/>
                </a:solidFill>
                <a:latin typeface="思源黑体 Normal" panose="020B0400000000000000" pitchFamily="34" charset="-128"/>
                <a:ea typeface="思源黑体 Normal" panose="020B0400000000000000" pitchFamily="34" charset="-128"/>
              </a:rPr>
              <a:t> </a:t>
            </a:r>
            <a:endParaRPr lang="zh-CN" altLang="en-US" sz="2800" dirty="0">
              <a:solidFill>
                <a:schemeClr val="bg1"/>
              </a:solidFill>
              <a:latin typeface="思源黑体 Normal" panose="020B0400000000000000" pitchFamily="34" charset="-128"/>
              <a:ea typeface="思源黑体 Norma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651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7AD54D-DDA3-7093-1EDA-16868D88E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回到本题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AA8F98-808E-E976-A6A3-3A7A6E7B7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本题有个交换操作怎么处理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1839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930786-252F-5968-A1DA-C222AD0BFDCF}"/>
              </a:ext>
            </a:extLst>
          </p:cNvPr>
          <p:cNvSpPr/>
          <p:nvPr/>
        </p:nvSpPr>
        <p:spPr>
          <a:xfrm>
            <a:off x="1092820" y="1148575"/>
            <a:ext cx="6155473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3A4B291-BD5C-8FD8-F7E0-CD47D94A43BA}"/>
              </a:ext>
            </a:extLst>
          </p:cNvPr>
          <p:cNvSpPr/>
          <p:nvPr/>
        </p:nvSpPr>
        <p:spPr>
          <a:xfrm>
            <a:off x="1092819" y="2059258"/>
            <a:ext cx="3066585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668A2CE-D7C9-2C3B-61CD-881BEC4D8C67}"/>
              </a:ext>
            </a:extLst>
          </p:cNvPr>
          <p:cNvSpPr/>
          <p:nvPr/>
        </p:nvSpPr>
        <p:spPr>
          <a:xfrm>
            <a:off x="4322956" y="2059258"/>
            <a:ext cx="2925337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D748F48-0B40-46C4-2FEA-A5762BDEE5FE}"/>
              </a:ext>
            </a:extLst>
          </p:cNvPr>
          <p:cNvSpPr/>
          <p:nvPr/>
        </p:nvSpPr>
        <p:spPr>
          <a:xfrm>
            <a:off x="1092820" y="2969941"/>
            <a:ext cx="1416204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26A9580-70D9-D46F-B97C-CF3792B93106}"/>
              </a:ext>
            </a:extLst>
          </p:cNvPr>
          <p:cNvSpPr/>
          <p:nvPr/>
        </p:nvSpPr>
        <p:spPr>
          <a:xfrm>
            <a:off x="2609386" y="2969941"/>
            <a:ext cx="1550018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0A53CA3-D838-6808-D198-9031D5E8E0A0}"/>
              </a:ext>
            </a:extLst>
          </p:cNvPr>
          <p:cNvSpPr/>
          <p:nvPr/>
        </p:nvSpPr>
        <p:spPr>
          <a:xfrm>
            <a:off x="4322956" y="2969939"/>
            <a:ext cx="1416204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76B5EDB-4DD7-0FC6-D262-5DB26972A54B}"/>
              </a:ext>
            </a:extLst>
          </p:cNvPr>
          <p:cNvSpPr/>
          <p:nvPr/>
        </p:nvSpPr>
        <p:spPr>
          <a:xfrm>
            <a:off x="5832089" y="2969941"/>
            <a:ext cx="1416204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E2CB421-D786-D185-3A99-91382EC8FF2F}"/>
              </a:ext>
            </a:extLst>
          </p:cNvPr>
          <p:cNvSpPr/>
          <p:nvPr/>
        </p:nvSpPr>
        <p:spPr>
          <a:xfrm>
            <a:off x="1092820" y="3962401"/>
            <a:ext cx="613317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FC84BF-9818-19CA-2708-116F016FBDCD}"/>
              </a:ext>
            </a:extLst>
          </p:cNvPr>
          <p:cNvSpPr/>
          <p:nvPr/>
        </p:nvSpPr>
        <p:spPr>
          <a:xfrm>
            <a:off x="1895707" y="3962401"/>
            <a:ext cx="613317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1DE48E1-ECF0-B638-5ED1-828C72678F85}"/>
              </a:ext>
            </a:extLst>
          </p:cNvPr>
          <p:cNvSpPr/>
          <p:nvPr/>
        </p:nvSpPr>
        <p:spPr>
          <a:xfrm>
            <a:off x="2743196" y="3962401"/>
            <a:ext cx="613317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3B9EF93-2E30-313B-744C-D8F9E2275670}"/>
              </a:ext>
            </a:extLst>
          </p:cNvPr>
          <p:cNvSpPr/>
          <p:nvPr/>
        </p:nvSpPr>
        <p:spPr>
          <a:xfrm>
            <a:off x="3520069" y="3962400"/>
            <a:ext cx="613317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88EFAC0-2EA0-E30E-3DE4-5892C6B8FA69}"/>
              </a:ext>
            </a:extLst>
          </p:cNvPr>
          <p:cNvSpPr/>
          <p:nvPr/>
        </p:nvSpPr>
        <p:spPr>
          <a:xfrm>
            <a:off x="4322956" y="3951244"/>
            <a:ext cx="613317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DD29C42-E482-BD86-D80F-2C1A7B99BB3A}"/>
              </a:ext>
            </a:extLst>
          </p:cNvPr>
          <p:cNvSpPr/>
          <p:nvPr/>
        </p:nvSpPr>
        <p:spPr>
          <a:xfrm>
            <a:off x="5101676" y="3962399"/>
            <a:ext cx="613317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5D2A6DA-5774-5EDB-B915-74D01CDD0884}"/>
              </a:ext>
            </a:extLst>
          </p:cNvPr>
          <p:cNvSpPr/>
          <p:nvPr/>
        </p:nvSpPr>
        <p:spPr>
          <a:xfrm>
            <a:off x="5863692" y="3951243"/>
            <a:ext cx="613317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B969782-58E4-5F24-C043-B3FBA0E51F9F}"/>
              </a:ext>
            </a:extLst>
          </p:cNvPr>
          <p:cNvSpPr/>
          <p:nvPr/>
        </p:nvSpPr>
        <p:spPr>
          <a:xfrm>
            <a:off x="6625708" y="3962398"/>
            <a:ext cx="613317" cy="5575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117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88BD7C-6A79-F3D6-91DD-5BC7E779C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扩展：五维偏序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B2CF14-CF01-00C2-69F7-28A57D424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求对第</a:t>
            </a:r>
            <a:r>
              <a:rPr lang="en-US" altLang="zh-CN" dirty="0" err="1"/>
              <a:t>i</a:t>
            </a:r>
            <a:r>
              <a:rPr lang="zh-CN" altLang="en-US" dirty="0"/>
              <a:t>个有序组，有多少个</a:t>
            </a:r>
            <a:r>
              <a:rPr lang="en-US" altLang="zh-CN" dirty="0"/>
              <a:t>j</a:t>
            </a:r>
            <a:r>
              <a:rPr lang="zh-CN" altLang="en-US" dirty="0"/>
              <a:t>满足五维偏序（</a:t>
            </a:r>
            <a:r>
              <a:rPr lang="en-US" altLang="zh-CN" dirty="0"/>
              <a:t>n&lt;=3e4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ai&lt;</a:t>
            </a:r>
            <a:r>
              <a:rPr lang="en-US" altLang="zh-CN" dirty="0" err="1"/>
              <a:t>aj</a:t>
            </a:r>
            <a:r>
              <a:rPr lang="en-US" altLang="zh-CN" dirty="0"/>
              <a:t>  bi&lt;</a:t>
            </a:r>
            <a:r>
              <a:rPr lang="en-US" altLang="zh-CN" dirty="0" err="1"/>
              <a:t>bj</a:t>
            </a:r>
            <a:r>
              <a:rPr lang="en-US" altLang="zh-CN" dirty="0"/>
              <a:t>  ci&lt;</a:t>
            </a:r>
            <a:r>
              <a:rPr lang="en-US" altLang="zh-CN" dirty="0" err="1"/>
              <a:t>cj</a:t>
            </a:r>
            <a:r>
              <a:rPr lang="en-US" altLang="zh-CN" dirty="0"/>
              <a:t>  di&lt;</a:t>
            </a:r>
            <a:r>
              <a:rPr lang="en-US" altLang="zh-CN" dirty="0" err="1"/>
              <a:t>dj</a:t>
            </a:r>
            <a:r>
              <a:rPr lang="en-US" altLang="zh-CN" dirty="0"/>
              <a:t>  </a:t>
            </a:r>
            <a:r>
              <a:rPr lang="en-US" altLang="zh-CN" dirty="0" err="1"/>
              <a:t>ei</a:t>
            </a:r>
            <a:r>
              <a:rPr lang="en-US" altLang="zh-CN" dirty="0"/>
              <a:t>&lt;</a:t>
            </a:r>
            <a:r>
              <a:rPr lang="en-US" altLang="zh-CN" dirty="0" err="1"/>
              <a:t>ej</a:t>
            </a:r>
            <a:endParaRPr lang="en-US" altLang="zh-CN" dirty="0"/>
          </a:p>
          <a:p>
            <a:r>
              <a:rPr lang="en-US" altLang="zh-C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6634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3232DC-30AA-6564-CF78-5A45C2885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</a:t>
            </a:r>
            <a:r>
              <a:rPr lang="en-US" altLang="zh-CN" dirty="0"/>
              <a:t>G</a:t>
            </a:r>
            <a:r>
              <a:rPr lang="zh-CN" altLang="en-US" dirty="0"/>
              <a:t>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129542-AAB5-E6F9-F188-407CBEA2D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发现了一个很好的题解！</a:t>
            </a:r>
            <a:endParaRPr lang="en-US" altLang="zh-CN" dirty="0"/>
          </a:p>
          <a:p>
            <a:r>
              <a:rPr lang="en-US" altLang="zh-CN" dirty="0"/>
              <a:t>https://ac.nowcoder.com/acm/contest/view-submission?submissionId=70882482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3581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67351-049A-E987-26EB-BDAEB238F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 -</a:t>
            </a:r>
            <a:r>
              <a:rPr lang="en-US" altLang="zh-CN" dirty="0" err="1"/>
              <a:t>Haitang</a:t>
            </a:r>
            <a:r>
              <a:rPr lang="en-US" altLang="zh-CN" dirty="0"/>
              <a:t> and Ava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03A675E-CAB0-EBAB-C144-5752BC462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一个空串是合法的</a:t>
            </a:r>
            <a:endParaRPr lang="en-US" altLang="zh-CN" dirty="0"/>
          </a:p>
          <a:p>
            <a:r>
              <a:rPr lang="zh-CN" altLang="en-US" dirty="0"/>
              <a:t>一个合法串前面或者后面加上</a:t>
            </a:r>
            <a:r>
              <a:rPr lang="en-US" altLang="zh-CN" dirty="0"/>
              <a:t>ava</a:t>
            </a:r>
            <a:r>
              <a:rPr lang="zh-CN" altLang="en-US" dirty="0"/>
              <a:t>是合法的</a:t>
            </a:r>
            <a:endParaRPr lang="en-US" altLang="zh-CN" dirty="0"/>
          </a:p>
          <a:p>
            <a:r>
              <a:rPr lang="zh-CN" altLang="en-US" dirty="0"/>
              <a:t>一个合法串前面或者后面加上</a:t>
            </a:r>
            <a:r>
              <a:rPr lang="en-US" altLang="zh-CN" dirty="0" err="1"/>
              <a:t>avava</a:t>
            </a:r>
            <a:r>
              <a:rPr lang="zh-CN" altLang="en-US" dirty="0"/>
              <a:t>是合法的</a:t>
            </a:r>
            <a:endParaRPr lang="en-US" altLang="zh-CN" dirty="0"/>
          </a:p>
          <a:p>
            <a:r>
              <a:rPr lang="zh-CN" altLang="en-US" dirty="0"/>
              <a:t>给你一个串，问是否合法</a:t>
            </a:r>
          </a:p>
        </p:txBody>
      </p:sp>
    </p:spTree>
    <p:extLst>
      <p:ext uri="{BB962C8B-B14F-4D97-AF65-F5344CB8AC3E}">
        <p14:creationId xmlns:p14="http://schemas.microsoft.com/office/powerpoint/2010/main" val="2909860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7C3E4A-8558-B27D-35B0-7F1522A8E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A-</a:t>
            </a:r>
            <a:r>
              <a:rPr lang="en-US" altLang="zh-CN" dirty="0" err="1"/>
              <a:t>Haitang</a:t>
            </a:r>
            <a:r>
              <a:rPr lang="en-US" altLang="zh-CN" dirty="0"/>
              <a:t> and Game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86CD5A-6748-71E2-25F0-FADFDFE6B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有一个集合，两个人玩游戏。</a:t>
            </a:r>
          </a:p>
          <a:p>
            <a:r>
              <a:rPr lang="zh-CN" altLang="en-US" dirty="0"/>
              <a:t>每次一个人选择两个数，满足它们的 </a:t>
            </a:r>
            <a:r>
              <a:rPr lang="en-US" altLang="zh-CN" dirty="0" err="1"/>
              <a:t>gcd</a:t>
            </a:r>
            <a:r>
              <a:rPr lang="en-US" altLang="zh-CN" dirty="0"/>
              <a:t> </a:t>
            </a:r>
            <a:r>
              <a:rPr lang="zh-CN" altLang="en-US" dirty="0"/>
              <a:t>不在集合里。</a:t>
            </a:r>
          </a:p>
          <a:p>
            <a:r>
              <a:rPr lang="zh-CN" altLang="en-US" dirty="0"/>
              <a:t>然后插入 </a:t>
            </a:r>
            <a:r>
              <a:rPr lang="en-US" altLang="zh-CN" dirty="0" err="1"/>
              <a:t>gcd</a:t>
            </a:r>
            <a:r>
              <a:rPr lang="en-US" altLang="zh-CN" dirty="0"/>
              <a:t> </a:t>
            </a:r>
            <a:r>
              <a:rPr lang="zh-CN" altLang="en-US" dirty="0"/>
              <a:t>的值。</a:t>
            </a:r>
          </a:p>
          <a:p>
            <a:r>
              <a:rPr lang="zh-CN" altLang="en-US" dirty="0"/>
              <a:t>无法行动的人输，问赢家。</a:t>
            </a:r>
          </a:p>
        </p:txBody>
      </p:sp>
    </p:spTree>
    <p:extLst>
      <p:ext uri="{BB962C8B-B14F-4D97-AF65-F5344CB8AC3E}">
        <p14:creationId xmlns:p14="http://schemas.microsoft.com/office/powerpoint/2010/main" val="2751200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06869B-AF46-9D59-2A27-DF8AB71A8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E-</a:t>
            </a:r>
            <a:r>
              <a:rPr lang="en-US" altLang="zh-CN" dirty="0" err="1"/>
              <a:t>Haitang</a:t>
            </a:r>
            <a:r>
              <a:rPr lang="en-US" altLang="zh-CN" dirty="0"/>
              <a:t> and Math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6D4754-DEBE-EB95-2DAB-F9D43E342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 </a:t>
            </a:r>
            <a:r>
              <a:rPr lang="en-US" altLang="zh-CN" dirty="0"/>
              <a:t>n</a:t>
            </a:r>
            <a:r>
              <a:rPr lang="zh-CN" altLang="en-US" dirty="0"/>
              <a:t>，问有多少 </a:t>
            </a:r>
            <a:r>
              <a:rPr lang="en-US" altLang="zh-CN" dirty="0"/>
              <a:t>m ≤ n </a:t>
            </a:r>
            <a:r>
              <a:rPr lang="zh-CN" altLang="en-US" dirty="0"/>
              <a:t>满足 </a:t>
            </a:r>
            <a:r>
              <a:rPr lang="en-US" altLang="zh-CN" dirty="0"/>
              <a:t>n mod m = S(m)</a:t>
            </a:r>
            <a:r>
              <a:rPr lang="zh-CN" altLang="en-US" dirty="0"/>
              <a:t>。</a:t>
            </a:r>
          </a:p>
          <a:p>
            <a:r>
              <a:rPr lang="en-US" altLang="zh-CN" dirty="0"/>
              <a:t>S(m) </a:t>
            </a:r>
            <a:r>
              <a:rPr lang="zh-CN" altLang="en-US" dirty="0"/>
              <a:t>为 </a:t>
            </a:r>
            <a:r>
              <a:rPr lang="en-US" altLang="zh-CN" dirty="0"/>
              <a:t>m </a:t>
            </a:r>
            <a:r>
              <a:rPr lang="zh-CN" altLang="en-US" dirty="0"/>
              <a:t>的十进制下数位和</a:t>
            </a:r>
          </a:p>
        </p:txBody>
      </p:sp>
    </p:spTree>
    <p:extLst>
      <p:ext uri="{BB962C8B-B14F-4D97-AF65-F5344CB8AC3E}">
        <p14:creationId xmlns:p14="http://schemas.microsoft.com/office/powerpoint/2010/main" val="860463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DEC9C4-5199-E2D4-C3F0-9E7BE1C6E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J-</a:t>
            </a:r>
            <a:r>
              <a:rPr lang="en-US" altLang="zh-CN" dirty="0" err="1"/>
              <a:t>Haitang</a:t>
            </a:r>
            <a:r>
              <a:rPr lang="en-US" altLang="zh-CN" dirty="0"/>
              <a:t> and Triangle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FDEFA9-D99C-881F-1283-349FB79F2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构造一个长度为 </a:t>
            </a:r>
            <a:r>
              <a:rPr lang="en-US" altLang="zh-CN" dirty="0"/>
              <a:t>n </a:t>
            </a:r>
            <a:r>
              <a:rPr lang="zh-CN" altLang="en-US" dirty="0"/>
              <a:t>的排列，满足恰有 </a:t>
            </a:r>
            <a:r>
              <a:rPr lang="en-US" altLang="zh-CN" dirty="0"/>
              <a:t>m </a:t>
            </a:r>
            <a:r>
              <a:rPr lang="zh-CN" altLang="en-US" dirty="0"/>
              <a:t>个长度为 </a:t>
            </a:r>
            <a:r>
              <a:rPr lang="en-US" altLang="zh-CN" dirty="0"/>
              <a:t>3 </a:t>
            </a:r>
            <a:r>
              <a:rPr lang="zh-CN" altLang="en-US" dirty="0"/>
              <a:t>的子区间满足区间中的数可以是三角形的三边长度。</a:t>
            </a:r>
          </a:p>
        </p:txBody>
      </p:sp>
    </p:spTree>
    <p:extLst>
      <p:ext uri="{BB962C8B-B14F-4D97-AF65-F5344CB8AC3E}">
        <p14:creationId xmlns:p14="http://schemas.microsoft.com/office/powerpoint/2010/main" val="390258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8CE9D-E717-031E-EFBA-8EB4F256B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I-</a:t>
            </a:r>
            <a:r>
              <a:rPr lang="en-US" altLang="zh-CN" dirty="0" err="1"/>
              <a:t>Haitang</a:t>
            </a:r>
            <a:r>
              <a:rPr lang="en-US" altLang="zh-CN" dirty="0"/>
              <a:t> and Ranking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2103A0-2CDA-69A9-ACB0-1AADA80AF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给定两张排行榜和一张总榜。</a:t>
            </a:r>
          </a:p>
          <a:p>
            <a:r>
              <a:rPr lang="zh-CN" altLang="en-US" dirty="0"/>
              <a:t>问是否存在一对人，满足某个人在两张榜都排名更前，但总排名更后。</a:t>
            </a:r>
          </a:p>
          <a:p>
            <a:r>
              <a:rPr lang="zh-CN" altLang="en-US" dirty="0"/>
              <a:t>需要支持 </a:t>
            </a:r>
            <a:r>
              <a:rPr lang="en-US" altLang="zh-CN" dirty="0"/>
              <a:t>q </a:t>
            </a:r>
            <a:r>
              <a:rPr lang="zh-CN" altLang="en-US" dirty="0"/>
              <a:t>次交换：将</a:t>
            </a:r>
            <a:r>
              <a:rPr lang="en-US" altLang="zh-CN" dirty="0"/>
              <a:t>ci</a:t>
            </a:r>
            <a:r>
              <a:rPr lang="zh-CN" altLang="en-US" dirty="0"/>
              <a:t>和</a:t>
            </a:r>
            <a:r>
              <a:rPr lang="en-US" altLang="zh-CN" dirty="0" err="1"/>
              <a:t>cj</a:t>
            </a:r>
            <a:r>
              <a:rPr lang="en-US" altLang="zh-CN" dirty="0"/>
              <a:t> </a:t>
            </a:r>
            <a:r>
              <a:rPr lang="zh-CN" altLang="en-US" dirty="0"/>
              <a:t>进行交换</a:t>
            </a:r>
          </a:p>
        </p:txBody>
      </p:sp>
    </p:spTree>
    <p:extLst>
      <p:ext uri="{BB962C8B-B14F-4D97-AF65-F5344CB8AC3E}">
        <p14:creationId xmlns:p14="http://schemas.microsoft.com/office/powerpoint/2010/main" val="764227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619A66-0223-A918-31D7-BEA46A23E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二维偏序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7CCE653B-38B0-C946-636B-13AE164CA6DF}"/>
              </a:ext>
            </a:extLst>
          </p:cNvPr>
          <p:cNvCxnSpPr>
            <a:cxnSpLocks/>
          </p:cNvCxnSpPr>
          <p:nvPr/>
        </p:nvCxnSpPr>
        <p:spPr>
          <a:xfrm>
            <a:off x="2419815" y="5006898"/>
            <a:ext cx="685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199409F-79C9-A484-0876-29B5FD057DD4}"/>
              </a:ext>
            </a:extLst>
          </p:cNvPr>
          <p:cNvCxnSpPr/>
          <p:nvPr/>
        </p:nvCxnSpPr>
        <p:spPr>
          <a:xfrm flipV="1">
            <a:off x="3211551" y="1825625"/>
            <a:ext cx="0" cy="47758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椭圆 11">
            <a:extLst>
              <a:ext uri="{FF2B5EF4-FFF2-40B4-BE49-F238E27FC236}">
                <a16:creationId xmlns:a16="http://schemas.microsoft.com/office/drawing/2014/main" id="{662DFA89-B44D-DBD7-8B7A-EF51DF6F1D2A}"/>
              </a:ext>
            </a:extLst>
          </p:cNvPr>
          <p:cNvSpPr/>
          <p:nvPr/>
        </p:nvSpPr>
        <p:spPr>
          <a:xfrm>
            <a:off x="4036741" y="3010829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C6E2BDD5-F886-00BE-D9DC-CB02F17483A4}"/>
              </a:ext>
            </a:extLst>
          </p:cNvPr>
          <p:cNvSpPr/>
          <p:nvPr/>
        </p:nvSpPr>
        <p:spPr>
          <a:xfrm>
            <a:off x="3594408" y="3636115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3BFD0A8E-785E-E4B9-2E74-D19C7B3DCD88}"/>
              </a:ext>
            </a:extLst>
          </p:cNvPr>
          <p:cNvSpPr/>
          <p:nvPr/>
        </p:nvSpPr>
        <p:spPr>
          <a:xfrm>
            <a:off x="3902925" y="2387643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6E2BDD5-F886-00BE-D9DC-CB02F17483A4}"/>
              </a:ext>
            </a:extLst>
          </p:cNvPr>
          <p:cNvSpPr/>
          <p:nvPr/>
        </p:nvSpPr>
        <p:spPr>
          <a:xfrm>
            <a:off x="5995640" y="3328641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A9D26965-A443-D6C4-42B1-8BC6462E1608}"/>
              </a:ext>
            </a:extLst>
          </p:cNvPr>
          <p:cNvSpPr/>
          <p:nvPr/>
        </p:nvSpPr>
        <p:spPr>
          <a:xfrm>
            <a:off x="3999565" y="3925232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41371F9-424A-511B-5569-BF7968F15A88}"/>
              </a:ext>
            </a:extLst>
          </p:cNvPr>
          <p:cNvSpPr/>
          <p:nvPr/>
        </p:nvSpPr>
        <p:spPr>
          <a:xfrm>
            <a:off x="4698375" y="3486038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A23FE1C7-961F-6F81-1AA1-19D7D85FF39D}"/>
              </a:ext>
            </a:extLst>
          </p:cNvPr>
          <p:cNvSpPr/>
          <p:nvPr/>
        </p:nvSpPr>
        <p:spPr>
          <a:xfrm>
            <a:off x="5285673" y="2826838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2765689-09AB-245F-7A1F-0BEBFD28532C}"/>
              </a:ext>
            </a:extLst>
          </p:cNvPr>
          <p:cNvSpPr/>
          <p:nvPr/>
        </p:nvSpPr>
        <p:spPr>
          <a:xfrm>
            <a:off x="6731615" y="4008864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0E4EEE5-F389-E391-28F5-246DE258B18E}"/>
              </a:ext>
            </a:extLst>
          </p:cNvPr>
          <p:cNvSpPr/>
          <p:nvPr/>
        </p:nvSpPr>
        <p:spPr>
          <a:xfrm>
            <a:off x="5542164" y="3836834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1A63D5F9-2378-ACCC-CE10-C4517B00FD18}"/>
              </a:ext>
            </a:extLst>
          </p:cNvPr>
          <p:cNvSpPr/>
          <p:nvPr/>
        </p:nvSpPr>
        <p:spPr>
          <a:xfrm>
            <a:off x="7110769" y="2726478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39554A10-773F-1E8D-21FB-9B6F4290C02C}"/>
              </a:ext>
            </a:extLst>
          </p:cNvPr>
          <p:cNvSpPr/>
          <p:nvPr/>
        </p:nvSpPr>
        <p:spPr>
          <a:xfrm>
            <a:off x="7683182" y="3385678"/>
            <a:ext cx="200719" cy="200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776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B44EFE-C74C-5ABC-7BDB-D4CF80438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NC243846  【</a:t>
            </a:r>
            <a:r>
              <a:rPr lang="zh-CN" altLang="en-US" dirty="0"/>
              <a:t>模板</a:t>
            </a:r>
            <a:r>
              <a:rPr lang="en-US" altLang="zh-CN" dirty="0"/>
              <a:t>】</a:t>
            </a:r>
            <a:r>
              <a:rPr lang="zh-CN" altLang="en-US" dirty="0"/>
              <a:t>三维偏序（陌上花开）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C1CB2F-E6E5-76E8-0671-8EB0B015F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有</a:t>
            </a:r>
            <a:r>
              <a:rPr lang="en-US" altLang="zh-CN" dirty="0"/>
              <a:t>n </a:t>
            </a:r>
            <a:r>
              <a:rPr lang="zh-CN" altLang="en-US" dirty="0"/>
              <a:t>个元素，第 </a:t>
            </a:r>
            <a:r>
              <a:rPr lang="en-US" altLang="zh-CN" dirty="0" err="1"/>
              <a:t>i</a:t>
            </a:r>
            <a:r>
              <a:rPr lang="en-US" altLang="zh-CN" dirty="0"/>
              <a:t> </a:t>
            </a:r>
            <a:r>
              <a:rPr lang="zh-CN" altLang="en-US" dirty="0"/>
              <a:t>个元素有 </a:t>
            </a:r>
            <a:r>
              <a:rPr lang="en-US" altLang="zh-CN" dirty="0"/>
              <a:t>a </a:t>
            </a:r>
            <a:r>
              <a:rPr lang="en-US" altLang="zh-CN" dirty="0" err="1"/>
              <a:t>i</a:t>
            </a:r>
            <a:r>
              <a:rPr lang="en-US" altLang="zh-CN" dirty="0"/>
              <a:t>​ ,b </a:t>
            </a:r>
            <a:r>
              <a:rPr lang="en-US" altLang="zh-CN" dirty="0" err="1"/>
              <a:t>i</a:t>
            </a:r>
            <a:r>
              <a:rPr lang="en-US" altLang="zh-CN" dirty="0"/>
              <a:t>​ ,c </a:t>
            </a:r>
            <a:r>
              <a:rPr lang="en-US" altLang="zh-CN" dirty="0" err="1"/>
              <a:t>i</a:t>
            </a:r>
            <a:r>
              <a:rPr lang="en-US" altLang="zh-CN" dirty="0"/>
              <a:t>​  </a:t>
            </a:r>
            <a:r>
              <a:rPr lang="zh-CN" altLang="en-US" dirty="0"/>
              <a:t>三个属性，设</a:t>
            </a:r>
            <a:r>
              <a:rPr lang="en-US" altLang="zh-CN" dirty="0"/>
              <a:t>f(</a:t>
            </a:r>
            <a:r>
              <a:rPr lang="en-US" altLang="zh-CN" dirty="0" err="1"/>
              <a:t>i</a:t>
            </a:r>
            <a:r>
              <a:rPr lang="en-US" altLang="zh-CN" dirty="0"/>
              <a:t>) </a:t>
            </a:r>
            <a:r>
              <a:rPr lang="zh-CN" altLang="en-US" dirty="0"/>
              <a:t>表示满足 </a:t>
            </a:r>
            <a:r>
              <a:rPr lang="en-US" altLang="zh-CN" dirty="0"/>
              <a:t>a j​ ≤a </a:t>
            </a:r>
            <a:r>
              <a:rPr lang="en-US" altLang="zh-CN" dirty="0" err="1"/>
              <a:t>i</a:t>
            </a:r>
            <a:r>
              <a:rPr lang="en-US" altLang="zh-CN" dirty="0"/>
              <a:t>​  </a:t>
            </a:r>
            <a:r>
              <a:rPr lang="zh-CN" altLang="en-US" dirty="0"/>
              <a:t>且</a:t>
            </a:r>
            <a:r>
              <a:rPr lang="en-US" altLang="zh-CN" dirty="0"/>
              <a:t>b j​ ≤b </a:t>
            </a:r>
            <a:r>
              <a:rPr lang="en-US" altLang="zh-CN" dirty="0" err="1"/>
              <a:t>i</a:t>
            </a:r>
            <a:r>
              <a:rPr lang="en-US" altLang="zh-CN" dirty="0"/>
              <a:t>​  </a:t>
            </a:r>
            <a:r>
              <a:rPr lang="zh-CN" altLang="en-US" dirty="0"/>
              <a:t>且</a:t>
            </a:r>
            <a:r>
              <a:rPr lang="en-US" altLang="zh-CN" dirty="0"/>
              <a:t>c j​ ≤c </a:t>
            </a:r>
            <a:r>
              <a:rPr lang="en-US" altLang="zh-CN" dirty="0" err="1"/>
              <a:t>i</a:t>
            </a:r>
            <a:r>
              <a:rPr lang="en-US" altLang="zh-CN" dirty="0"/>
              <a:t>​  </a:t>
            </a:r>
            <a:r>
              <a:rPr lang="zh-CN" altLang="en-US" dirty="0"/>
              <a:t>且 </a:t>
            </a:r>
            <a:r>
              <a:rPr lang="en-US" altLang="zh-CN" dirty="0"/>
              <a:t>j ≠</a:t>
            </a:r>
            <a:r>
              <a:rPr lang="en-US" altLang="zh-CN" dirty="0" err="1"/>
              <a:t>i</a:t>
            </a:r>
            <a:r>
              <a:rPr lang="en-US" altLang="zh-CN" dirty="0"/>
              <a:t> </a:t>
            </a:r>
            <a:r>
              <a:rPr lang="zh-CN" altLang="en-US" dirty="0"/>
              <a:t>的 </a:t>
            </a:r>
            <a:r>
              <a:rPr lang="en-US" altLang="zh-CN" dirty="0"/>
              <a:t>j </a:t>
            </a:r>
            <a:r>
              <a:rPr lang="zh-CN" altLang="en-US" dirty="0"/>
              <a:t>的数量。对于 </a:t>
            </a:r>
            <a:r>
              <a:rPr lang="en-US" altLang="zh-CN" dirty="0"/>
              <a:t>d∈[0,n)</a:t>
            </a:r>
            <a:r>
              <a:rPr lang="zh-CN" altLang="en-US" dirty="0"/>
              <a:t>，求 </a:t>
            </a:r>
            <a:r>
              <a:rPr lang="en-US" altLang="zh-CN" dirty="0"/>
              <a:t>f(</a:t>
            </a:r>
            <a:r>
              <a:rPr lang="en-US" altLang="zh-CN" dirty="0" err="1"/>
              <a:t>i</a:t>
            </a:r>
            <a:r>
              <a:rPr lang="en-US" altLang="zh-CN" dirty="0"/>
              <a:t>)=d </a:t>
            </a:r>
            <a:r>
              <a:rPr lang="zh-CN" altLang="en-US" dirty="0"/>
              <a:t>的数量。</a:t>
            </a:r>
          </a:p>
        </p:txBody>
      </p:sp>
    </p:spTree>
    <p:extLst>
      <p:ext uri="{BB962C8B-B14F-4D97-AF65-F5344CB8AC3E}">
        <p14:creationId xmlns:p14="http://schemas.microsoft.com/office/powerpoint/2010/main" val="370770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8D3513-750D-EEE4-F2DA-6D8DFAEA2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F3217-4CF7-D73A-E071-32E6EF919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第一维：排序</a:t>
            </a:r>
            <a:endParaRPr lang="en-US" altLang="zh-CN" dirty="0"/>
          </a:p>
          <a:p>
            <a:r>
              <a:rPr lang="zh-CN" altLang="en-US" dirty="0"/>
              <a:t>第二维：</a:t>
            </a:r>
            <a:r>
              <a:rPr lang="en-US" altLang="zh-CN" dirty="0"/>
              <a:t>CDQ</a:t>
            </a:r>
            <a:r>
              <a:rPr lang="zh-CN" altLang="en-US" dirty="0"/>
              <a:t>分治</a:t>
            </a:r>
            <a:endParaRPr lang="en-US" altLang="zh-CN" dirty="0"/>
          </a:p>
          <a:p>
            <a:r>
              <a:rPr lang="zh-CN" altLang="en-US" dirty="0"/>
              <a:t>第三维：树状数组</a:t>
            </a:r>
            <a:r>
              <a:rPr lang="en-US" altLang="zh-CN" dirty="0"/>
              <a:t>/</a:t>
            </a:r>
            <a:r>
              <a:rPr lang="zh-CN" altLang="en-US"/>
              <a:t>线段树</a:t>
            </a:r>
          </a:p>
        </p:txBody>
      </p:sp>
    </p:spTree>
    <p:extLst>
      <p:ext uri="{BB962C8B-B14F-4D97-AF65-F5344CB8AC3E}">
        <p14:creationId xmlns:p14="http://schemas.microsoft.com/office/powerpoint/2010/main" val="35133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3">
          <a:schemeClr val="accent5"/>
        </a:lnRef>
        <a:fillRef idx="0">
          <a:schemeClr val="accent5"/>
        </a:fillRef>
        <a:effectRef idx="2">
          <a:schemeClr val="accent5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6744</TotalTime>
  <Words>422</Words>
  <Application>Microsoft Office PowerPoint</Application>
  <PresentationFormat>宽屏</PresentationFormat>
  <Paragraphs>37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HarmonyOS Sans SC Light</vt:lpstr>
      <vt:lpstr>等线</vt:lpstr>
      <vt:lpstr>思源黑体 Normal</vt:lpstr>
      <vt:lpstr>Arial</vt:lpstr>
      <vt:lpstr>Office 主题​​</vt:lpstr>
      <vt:lpstr>2024牛客暑假 多校——第八场</vt:lpstr>
      <vt:lpstr>K -Haitang and Ava</vt:lpstr>
      <vt:lpstr>A-Haitang and Game</vt:lpstr>
      <vt:lpstr>E-Haitang and Math</vt:lpstr>
      <vt:lpstr>J-Haitang and Triangle</vt:lpstr>
      <vt:lpstr>I-Haitang and Ranking</vt:lpstr>
      <vt:lpstr>二维偏序</vt:lpstr>
      <vt:lpstr>NC243846  【模板】三维偏序（陌上花开）</vt:lpstr>
      <vt:lpstr>PowerPoint 演示文稿</vt:lpstr>
      <vt:lpstr>回到本题</vt:lpstr>
      <vt:lpstr>PowerPoint 演示文稿</vt:lpstr>
      <vt:lpstr>扩展：五维偏序</vt:lpstr>
      <vt:lpstr>关于G题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62812</dc:creator>
  <cp:lastModifiedBy>Siyu Deng</cp:lastModifiedBy>
  <cp:revision>318</cp:revision>
  <dcterms:created xsi:type="dcterms:W3CDTF">2022-11-07T03:06:08Z</dcterms:created>
  <dcterms:modified xsi:type="dcterms:W3CDTF">2024-08-12T07:15:36Z</dcterms:modified>
</cp:coreProperties>
</file>

<file path=docProps/thumbnail.jpeg>
</file>